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543" r:id="rId3"/>
    <p:sldId id="281" r:id="rId4"/>
    <p:sldId id="326" r:id="rId5"/>
    <p:sldId id="327" r:id="rId6"/>
    <p:sldId id="535" r:id="rId7"/>
    <p:sldId id="467" r:id="rId8"/>
    <p:sldId id="329" r:id="rId9"/>
    <p:sldId id="468" r:id="rId10"/>
    <p:sldId id="469" r:id="rId11"/>
    <p:sldId id="470" r:id="rId12"/>
    <p:sldId id="471" r:id="rId13"/>
    <p:sldId id="472" r:id="rId14"/>
    <p:sldId id="475" r:id="rId15"/>
    <p:sldId id="473" r:id="rId16"/>
    <p:sldId id="474" r:id="rId17"/>
    <p:sldId id="476" r:id="rId18"/>
    <p:sldId id="477" r:id="rId19"/>
    <p:sldId id="536" r:id="rId20"/>
    <p:sldId id="478" r:id="rId21"/>
    <p:sldId id="479" r:id="rId22"/>
    <p:sldId id="480" r:id="rId23"/>
    <p:sldId id="481" r:id="rId24"/>
    <p:sldId id="482" r:id="rId25"/>
    <p:sldId id="519" r:id="rId26"/>
    <p:sldId id="492" r:id="rId27"/>
    <p:sldId id="508" r:id="rId28"/>
    <p:sldId id="509" r:id="rId29"/>
    <p:sldId id="510" r:id="rId30"/>
    <p:sldId id="512" r:id="rId31"/>
    <p:sldId id="514" r:id="rId32"/>
    <p:sldId id="515" r:id="rId33"/>
    <p:sldId id="516" r:id="rId34"/>
    <p:sldId id="490" r:id="rId35"/>
    <p:sldId id="521" r:id="rId36"/>
    <p:sldId id="522" r:id="rId37"/>
    <p:sldId id="523" r:id="rId38"/>
    <p:sldId id="542" r:id="rId39"/>
    <p:sldId id="524" r:id="rId40"/>
    <p:sldId id="525" r:id="rId41"/>
    <p:sldId id="526" r:id="rId42"/>
    <p:sldId id="527" r:id="rId43"/>
    <p:sldId id="541" r:id="rId44"/>
    <p:sldId id="539" r:id="rId45"/>
    <p:sldId id="537" r:id="rId46"/>
    <p:sldId id="324" r:id="rId47"/>
    <p:sldId id="531" r:id="rId48"/>
    <p:sldId id="532" r:id="rId49"/>
    <p:sldId id="533" r:id="rId50"/>
    <p:sldId id="534" r:id="rId51"/>
    <p:sldId id="538" r:id="rId52"/>
    <p:sldId id="32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3" autoAdjust="0"/>
  </p:normalViewPr>
  <p:slideViewPr>
    <p:cSldViewPr snapToGrid="0" showGuides="1">
      <p:cViewPr varScale="1">
        <p:scale>
          <a:sx n="103" d="100"/>
          <a:sy n="103" d="100"/>
        </p:scale>
        <p:origin x="8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09-Aug-19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en.wikipedia.org/wiki/Rat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38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ilter computer vision lenna">
            <a:extLst>
              <a:ext uri="{FF2B5EF4-FFF2-40B4-BE49-F238E27FC236}">
                <a16:creationId xmlns:a16="http://schemas.microsoft.com/office/drawing/2014/main" id="{5CE308DA-4F66-49B4-935A-D3B1870E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19" y="1156997"/>
            <a:ext cx="6939555" cy="4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</p:spPr>
            <p:txBody>
              <a:bodyPr/>
              <a:lstStyle/>
              <a:p>
                <a:r>
                  <a:rPr lang="en-US" b="1" dirty="0"/>
                  <a:t>Contrast</a:t>
                </a:r>
                <a:r>
                  <a:rPr lang="en-US" dirty="0"/>
                  <a:t> in visual perception is the difference in appearance of two or more parts of a field seen.</a:t>
                </a:r>
              </a:p>
              <a:p>
                <a:r>
                  <a:rPr lang="en-US" dirty="0"/>
                  <a:t>The human visual system is more sensitive to contrast than absolute luminance; </a:t>
                </a:r>
              </a:p>
              <a:p>
                <a:r>
                  <a:rPr lang="en-US" b="1" dirty="0"/>
                  <a:t>Contrast ratio</a:t>
                </a:r>
                <a:r>
                  <a:rPr lang="en-US" dirty="0"/>
                  <a:t>, or </a:t>
                </a:r>
                <a:r>
                  <a:rPr lang="en-US" b="1" dirty="0"/>
                  <a:t>dynamic range</a:t>
                </a:r>
                <a:r>
                  <a:rPr lang="en-US" dirty="0"/>
                  <a:t>, is the is the </a:t>
                </a:r>
                <a:r>
                  <a:rPr lang="en-US" dirty="0">
                    <a:hlinkClick r:id="rId2" tooltip="Ratio"/>
                  </a:rPr>
                  <a:t>ratio</a:t>
                </a:r>
                <a:r>
                  <a:rPr lang="en-US" dirty="0"/>
                  <a:t> between the largest and smallest values of the image or 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  <a:blipFill>
                <a:blip r:embed="rId3"/>
                <a:stretch>
                  <a:fillRect l="-1724" t="-959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miro.medium.com/max/683/1*gjG0JKF5AHHzakfOgQZmxA.png">
            <a:extLst>
              <a:ext uri="{FF2B5EF4-FFF2-40B4-BE49-F238E27FC236}">
                <a16:creationId xmlns:a16="http://schemas.microsoft.com/office/drawing/2014/main" id="{13BEDA37-A297-48B5-B8DF-60BFFAEB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41" y="1790699"/>
            <a:ext cx="725031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 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Image result for gamma correction">
            <a:extLst>
              <a:ext uri="{FF2B5EF4-FFF2-40B4-BE49-F238E27FC236}">
                <a16:creationId xmlns:a16="http://schemas.microsoft.com/office/drawing/2014/main" id="{003C981B-BF6D-4492-91D4-97F6E743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918"/>
            <a:ext cx="5438775" cy="4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amma correction">
            <a:extLst>
              <a:ext uri="{FF2B5EF4-FFF2-40B4-BE49-F238E27FC236}">
                <a16:creationId xmlns:a16="http://schemas.microsoft.com/office/drawing/2014/main" id="{CC8CC634-3D24-4049-AABB-E47DC10F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98" y="3540917"/>
            <a:ext cx="6555502" cy="33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 </a:t>
            </a:r>
            <a:endParaRPr lang="en-US" b="1" dirty="0"/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image correction)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8" y="762000"/>
            <a:ext cx="40770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12956" y="3411319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631976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724400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129630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7024473" y="4032580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7330930" y="577283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76" y="2312465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filtering operators</a:t>
            </a:r>
            <a:r>
              <a:rPr lang="en-US" dirty="0"/>
              <a:t>, which involve weighted combinations of pixels in small neighborhood.</a:t>
            </a:r>
          </a:p>
          <a:p>
            <a:r>
              <a:rPr lang="en-US" dirty="0"/>
              <a:t>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i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(LTI) filter.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the kernel (of size 2</a:t>
                </a:r>
                <a:r>
                  <a:rPr lang="en-US" i="1" dirty="0"/>
                  <a:t>k</a:t>
                </a:r>
                <a:r>
                  <a:rPr lang="en-US" dirty="0"/>
                  <a:t>+1 x 2</a:t>
                </a:r>
                <a:r>
                  <a:rPr lang="en-US" i="1" dirty="0"/>
                  <a:t>k</a:t>
                </a:r>
                <a:r>
                  <a:rPr lang="en-US" dirty="0"/>
                  <a:t>+1),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29" y="1978252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1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3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2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2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2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 (and hence can also be considered as a “blurring effect”).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noise, and against Gaussian noise (but not as effective).</a:t>
            </a:r>
          </a:p>
          <a:p>
            <a:r>
              <a:rPr lang="en-US" b="1" dirty="0"/>
              <a:t>Median filter is also more computationally expansive.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6" y="4544070"/>
            <a:ext cx="3815443" cy="23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752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 is not in the scope of the course and is not needed for the rest of the course, but here it can give some intuition. </a:t>
            </a:r>
          </a:p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image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9" y="4000500"/>
            <a:ext cx="78407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9464" y="4408714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0285" y="5532665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freqs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8115300" y="4731880"/>
            <a:ext cx="2294164" cy="88514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9405257" y="5855831"/>
            <a:ext cx="1045028" cy="60211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6613071" y="5855831"/>
            <a:ext cx="3837214" cy="5286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 flipV="1">
            <a:off x="6678386" y="4874079"/>
            <a:ext cx="3771899" cy="9817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9331779" y="4816929"/>
            <a:ext cx="1118506" cy="103890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cane think of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8964548" cy="2021840"/>
          </a:xfrm>
        </p:spPr>
        <p:txBody>
          <a:bodyPr/>
          <a:lstStyle/>
          <a:p>
            <a:r>
              <a:rPr lang="en-US" dirty="0"/>
              <a:t>Since Mean filter has higher values in the higher frequencies, edge artifacts sometimes remains.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73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84" y="3185598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9" y="3185598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2768</Words>
  <Application>Microsoft Office PowerPoint</Application>
  <PresentationFormat>Widescreen</PresentationFormat>
  <Paragraphs>1435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Gill Sans</vt:lpstr>
      <vt:lpstr>Times New Roman</vt:lpstr>
      <vt:lpstr>class_layout</vt:lpstr>
      <vt:lpstr>Image processing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Gamma correction</vt:lpstr>
      <vt:lpstr>Gamma correction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Example in .ipynb</vt:lpstr>
      <vt:lpstr>contents</vt:lpstr>
      <vt:lpstr>FFT of an image</vt:lpstr>
      <vt:lpstr>Convolution in frequency domain</vt:lpstr>
      <vt:lpstr>Low-pass filters</vt:lpstr>
      <vt:lpstr>LP example</vt:lpstr>
      <vt:lpstr>FFT of gaussian noise</vt:lpstr>
      <vt:lpstr>Mean vs. Gaussian filter</vt:lpstr>
      <vt:lpstr>contents</vt:lpstr>
      <vt:lpstr>Morphology</vt:lpstr>
      <vt:lpstr>Dilation</vt:lpstr>
      <vt:lpstr>Erosion</vt:lpstr>
      <vt:lpstr>Opening</vt:lpstr>
      <vt:lpstr>Closing</vt:lpstr>
      <vt:lpstr>contents</vt:lpstr>
      <vt:lpstr>Connected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recap</dc:title>
  <dc:creator> </dc:creator>
  <cp:lastModifiedBy> </cp:lastModifiedBy>
  <cp:revision>90</cp:revision>
  <dcterms:created xsi:type="dcterms:W3CDTF">2019-07-13T08:31:13Z</dcterms:created>
  <dcterms:modified xsi:type="dcterms:W3CDTF">2019-08-09T14:28:49Z</dcterms:modified>
</cp:coreProperties>
</file>